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5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7" r:id="rId7"/>
    <p:sldId id="268" r:id="rId8"/>
    <p:sldId id="269" r:id="rId9"/>
    <p:sldId id="270" r:id="rId10"/>
    <p:sldId id="277" r:id="rId11"/>
    <p:sldId id="271" r:id="rId12"/>
    <p:sldId id="272" r:id="rId13"/>
    <p:sldId id="273" r:id="rId14"/>
    <p:sldId id="279" r:id="rId15"/>
    <p:sldId id="274" r:id="rId16"/>
    <p:sldId id="275" r:id="rId17"/>
    <p:sldId id="259" r:id="rId18"/>
    <p:sldId id="276" r:id="rId1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n Jacobsen" initials="MJ" lastIdx="1" clrIdx="0">
    <p:extLst>
      <p:ext uri="{19B8F6BF-5375-455C-9EA6-DF929625EA0E}">
        <p15:presenceInfo xmlns:p15="http://schemas.microsoft.com/office/powerpoint/2012/main" userId="07c01974ccc334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02B"/>
    <a:srgbClr val="F2F3F6"/>
    <a:srgbClr val="141E28"/>
    <a:srgbClr val="E1E2E8"/>
    <a:srgbClr val="011689"/>
    <a:srgbClr val="04A652"/>
    <a:srgbClr val="002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11" autoAdjust="0"/>
  </p:normalViewPr>
  <p:slideViewPr>
    <p:cSldViewPr snapToGrid="0">
      <p:cViewPr varScale="1">
        <p:scale>
          <a:sx n="93" d="100"/>
          <a:sy n="93" d="100"/>
        </p:scale>
        <p:origin x="10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DF6FA487-838F-D04F-8406-5F755112B9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152EBA7-DA70-EC4D-A117-67B35DABCE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B21C5-2699-414D-BD7D-79BFDE2E407F}" type="datetimeFigureOut">
              <a:rPr lang="nb-NO" smtClean="0"/>
              <a:t>18.12.2020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88727E6-4E02-2446-86EE-F835DDCA5A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6E9F6557-4A57-6B4D-B854-D064F36D72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EB4E4-9E3D-7D4B-A350-49EB431CD0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7406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FED17-5FBD-1E4B-BF0D-610BD3BE4D53}" type="datetimeFigureOut">
              <a:rPr lang="nb-NO" smtClean="0"/>
              <a:t>18.12.2020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EB604-C9F2-B44F-BBD0-B423C6B3A96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1271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mon.canbus.tesla&amp;hl=no&amp;gl=U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Hei, vi er Gruppe 5, og består av: </a:t>
            </a:r>
            <a:br>
              <a:rPr lang="nb-NO" dirty="0"/>
            </a:b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Morten Jacobsen </a:t>
            </a:r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Mohammed Salih </a:t>
            </a:r>
            <a:r>
              <a:rPr lang="nb-NO" dirty="0" err="1"/>
              <a:t>AlRawi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/>
              <a:t>Vi er begge 5. semester studenter ved Elektronikk Ingeniør linjen ved Universitetet i Agder, Grimstad.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b-NO" dirty="0"/>
              <a:t>Dette er vår presentasjon av Eksamens prosjektet i faget Dat220 G20H – Softwareutvikling 2.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0090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/>
              <a:t>Resultater: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Sluttproduktet innfrir spesifikasjonene i Produkt visjonen innlevert ved prosjektoppstart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Innholdet på skjermene er enkelt å tolke for brukeren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Produktet inneholder flere skjermer som viser ulik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3351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b-NO"/>
              <a:t>Produkt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Gruppen ser seg fornøyde med sluttproduktet. Produktet innfrir vår produktvisjon og legger til rette for videre utvikling og implementasjon.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Gruppen oppfatter produktet som enkelt og oversiktlig, og viser ønsket data på en forståelig måte for brukeren.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Produktet har flere skjermer som brukeren kan interagere med interaktivt for å vise den dataen kunden ønsker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Lysstyrke justering på første skjerm, viktig for at produktet skal kunne tilpasses ulik omgivelsesbelysning. 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619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Filer vi har </a:t>
            </a:r>
            <a:r>
              <a:rPr lang="en-US" err="1"/>
              <a:t>laget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modifisert</a:t>
            </a:r>
            <a:r>
              <a:rPr lang="en-US"/>
              <a:t>. 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553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I denne presentasjonen vil vi gjennomgå: </a:t>
            </a:r>
          </a:p>
          <a:p>
            <a:endParaRPr lang="nb-NO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Produkt ideen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Produktet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Utviklingsmetodikk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Brukt teknologi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Implementasjon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Resultater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Diskusjon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Demo (video)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7788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Ideen bunner i at mange El-bil eiere ønsker utvidet informasjon om sitt kjøretøy og kjøretøyets systemer.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Tilgjengelig informasjon i bilenes GUI er begrenset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Mange El-bil eiere er teknisk interessert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Tredjeparts modifiseringer / tilleggsutstyr – fremtidig bransje?  </a:t>
            </a:r>
            <a:br>
              <a:rPr lang="nb-NO"/>
            </a:br>
            <a:endParaRPr lang="nb-NO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Løsning: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Hente informasjon fra CAN bus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Hvilken informasjon ønsker vi?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Tilgjengelig testkjøretøy: Tesla Model 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nb-NO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Lignende produkter: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err="1">
                <a:hlinkClick r:id="rId3"/>
              </a:rPr>
              <a:t>ScanMyTesla</a:t>
            </a:r>
            <a:r>
              <a:rPr lang="nb-NO"/>
              <a:t> – Applikasjon med Bluetooth grensesnitt gjennom OBD2 adapter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err="1"/>
              <a:t>Uoversiktelig</a:t>
            </a:r>
            <a:r>
              <a:rPr lang="nb-NO"/>
              <a:t>, mobil, tilkoblingsproblemer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nb-NO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Markedspotensial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Over 54,000 registrerte </a:t>
            </a:r>
            <a:r>
              <a:rPr lang="nb-NO" err="1"/>
              <a:t>Teslaer</a:t>
            </a:r>
            <a:r>
              <a:rPr lang="nb-NO"/>
              <a:t> i Norge (https://www.teslastats.no/)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Bemidlet og teknisk interessert kundegruppe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Utvidelsesmuligheter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nb-NO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8927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Produktet: </a:t>
            </a:r>
            <a:br>
              <a:rPr lang="nb-NO" b="1"/>
            </a:br>
            <a:endParaRPr lang="nb-NO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 u="sng"/>
              <a:t>Skjerm 1 (Battery Screen) </a:t>
            </a:r>
            <a:br>
              <a:rPr lang="nb-NO" b="1" u="sng"/>
            </a:br>
            <a:endParaRPr lang="nb-NO" b="1" u="sng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«Hjem/Start»</a:t>
            </a:r>
            <a:r>
              <a:rPr lang="nb-NO"/>
              <a:t> skjermen, også kalt </a:t>
            </a:r>
            <a:r>
              <a:rPr lang="nb-NO" b="1"/>
              <a:t>«</a:t>
            </a:r>
            <a:r>
              <a:rPr lang="nb-NO" b="1" err="1"/>
              <a:t>BatteryScreen</a:t>
            </a:r>
            <a:r>
              <a:rPr lang="nb-NO" b="1"/>
              <a:t>»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b="0"/>
              <a:t>V</a:t>
            </a:r>
            <a:r>
              <a:rPr lang="nb-NO"/>
              <a:t>iser de mest fundamentale verdiene eieren av kjøretøyet er tenkt interessert i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Battery Voltage</a:t>
            </a:r>
            <a:r>
              <a:rPr lang="nb-NO"/>
              <a:t>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Viser spenningen på hovedbatteriet, avvik her vil raskt kunne avsløre eventuelle påbegynte problemer med hovedbatteriet (&gt;400v, &lt;300v)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Temperatur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Viktig for hurtiglading. Vises </a:t>
            </a:r>
            <a:r>
              <a:rPr lang="nb-NO" u="sng"/>
              <a:t>ingen sted i bilens GUI </a:t>
            </a:r>
            <a:r>
              <a:rPr lang="nb-NO"/>
              <a:t>– påvirker hurtiglading signifikant.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Her kan eieren «planlegge» sin hurtiglading ift. temperaturen på batteripakken (Varmere = tar imot mere strøm)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b-NO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b="1" u="sng"/>
              <a:t>Skjerm 2 (</a:t>
            </a:r>
            <a:r>
              <a:rPr lang="nb-NO" b="1" u="sng" err="1"/>
              <a:t>Historical</a:t>
            </a:r>
            <a:r>
              <a:rPr lang="nb-NO" b="1" u="sng"/>
              <a:t> Stats) </a:t>
            </a:r>
            <a:br>
              <a:rPr lang="nb-NO" b="1" u="sng"/>
            </a:br>
            <a:endParaRPr lang="nb-NO" b="1" u="sng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Battery Odometer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Viser batteriets odometer (Kilometer) (Henge ofte ikke sammen med karosseri odometer, vanlig med batteribytte)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Full Pack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Full Pack viser oss tilgjengelig energi i batteripakken når denne er fulladet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Energy </a:t>
            </a:r>
            <a:r>
              <a:rPr lang="nb-NO" b="1" err="1"/>
              <a:t>Remaining</a:t>
            </a:r>
            <a:endParaRPr lang="nb-NO" b="1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Energy </a:t>
            </a:r>
            <a:r>
              <a:rPr lang="nb-NO" err="1"/>
              <a:t>Remaining</a:t>
            </a:r>
            <a:r>
              <a:rPr lang="nb-NO"/>
              <a:t> viser brukeren tilgjengelig energi i batteripakken akkurat nå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Total Charge / Discharge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b="0"/>
              <a:t>Disse verdiene forteller oss om total opp- og utladning av batteriet gjennom dets levetid.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8367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Produktet: </a:t>
            </a:r>
            <a:br>
              <a:rPr lang="nb-NO" b="1"/>
            </a:br>
            <a:endParaRPr lang="nb-NO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 u="sng"/>
              <a:t>Skjerm 3 (</a:t>
            </a:r>
            <a:r>
              <a:rPr lang="nb-NO" b="1" u="sng" err="1"/>
              <a:t>ChargeDischarge</a:t>
            </a:r>
            <a:r>
              <a:rPr lang="nb-NO" b="1" u="sng"/>
              <a:t> screen) </a:t>
            </a:r>
            <a:br>
              <a:rPr lang="nb-NO" b="1" u="sng"/>
            </a:br>
            <a:endParaRPr lang="nb-NO" b="1" u="sng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 err="1"/>
              <a:t>Regen</a:t>
            </a:r>
            <a:r>
              <a:rPr lang="nb-NO" b="1"/>
              <a:t> Power Max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b="0"/>
              <a:t>Viser maksimal kraft regenerering (fra motor, påvirkes av varme, varmt batteri = mer </a:t>
            </a:r>
            <a:r>
              <a:rPr lang="nb-NO" b="0" err="1"/>
              <a:t>regen</a:t>
            </a:r>
            <a:r>
              <a:rPr lang="nb-NO" b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Stator </a:t>
            </a:r>
            <a:r>
              <a:rPr lang="nb-NO" b="1" err="1"/>
              <a:t>Current</a:t>
            </a:r>
            <a:endParaRPr lang="nb-NO" b="1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b="0"/>
              <a:t>Viser AC strøm inn til vindingene i statorhuset i motoren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 err="1"/>
              <a:t>Dissipation</a:t>
            </a:r>
            <a:r>
              <a:rPr lang="nb-NO" b="0"/>
              <a:t>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b="0"/>
              <a:t>Viser tap i systemet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0"/>
              <a:t> </a:t>
            </a:r>
            <a:r>
              <a:rPr lang="nb-NO" b="1"/>
              <a:t>BMS Max Charge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b="0"/>
              <a:t>Viser maksimal ladeeffekt BMS (Battery Management System) tillater i nåværende øyeblikk (endres med temperatur)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BMS Max Discharge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b="0"/>
              <a:t>Viser maksimal utladningseffekt BMS tillater i nåværende øyeblikk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nb-NO" b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b="1" u="sng"/>
              <a:t>Skjerm 4 (Power Screen) </a:t>
            </a:r>
            <a:br>
              <a:rPr lang="nb-NO" b="1" u="sng"/>
            </a:br>
            <a:endParaRPr lang="nb-NO" b="1" u="sng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Pedal </a:t>
            </a:r>
            <a:r>
              <a:rPr lang="nb-NO" b="1" err="1"/>
              <a:t>Position</a:t>
            </a:r>
            <a:endParaRPr lang="nb-NO" b="1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Viser hvor mye pedalen er nedtrykket i %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Drive Power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Viser strømforbruk til motor i nåværende øyeblikk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Mech Power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/>
              <a:t>Viser mekanisk kraft ut av motor i nåværende øyeblikk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 err="1"/>
              <a:t>Rear</a:t>
            </a:r>
            <a:r>
              <a:rPr lang="nb-NO" b="1"/>
              <a:t> </a:t>
            </a:r>
            <a:r>
              <a:rPr lang="nb-NO" b="1" err="1"/>
              <a:t>Torque</a:t>
            </a:r>
            <a:endParaRPr lang="nb-NO" b="1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b="0"/>
              <a:t>Viser dreiemoment ut av motor i nåværende øyeblikk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b="1"/>
              <a:t>Pack </a:t>
            </a:r>
            <a:r>
              <a:rPr lang="nb-NO" b="1" err="1"/>
              <a:t>Current</a:t>
            </a:r>
            <a:endParaRPr lang="nb-NO" b="1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b-NO" b="0"/>
              <a:t>Viser strøm ut av og inn til hovedbatteri pakken i nåværende øyeblikk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316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Gruppen har brukt </a:t>
            </a:r>
            <a:r>
              <a:rPr lang="nb-NO" err="1"/>
              <a:t>Bitbucket</a:t>
            </a:r>
            <a:r>
              <a:rPr lang="nb-NO"/>
              <a:t> med én </a:t>
            </a:r>
            <a:r>
              <a:rPr lang="nb-NO" err="1"/>
              <a:t>branch</a:t>
            </a:r>
            <a:r>
              <a:rPr lang="nb-NO"/>
              <a:t> for hver </a:t>
            </a:r>
            <a:r>
              <a:rPr lang="nb-NO" err="1"/>
              <a:t>subtask</a:t>
            </a:r>
            <a:r>
              <a:rPr lang="nb-NO"/>
              <a:t> laget i </a:t>
            </a:r>
            <a:r>
              <a:rPr lang="nb-NO" err="1"/>
              <a:t>Jira</a:t>
            </a:r>
            <a:r>
              <a:rPr lang="nb-NO"/>
              <a:t> </a:t>
            </a:r>
            <a:r>
              <a:rPr lang="nb-NO" err="1"/>
              <a:t>Kanban</a:t>
            </a:r>
            <a:r>
              <a:rPr lang="nb-NO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err="1"/>
              <a:t>Jira</a:t>
            </a:r>
            <a:r>
              <a:rPr lang="nb-NO"/>
              <a:t> </a:t>
            </a:r>
            <a:r>
              <a:rPr lang="nb-NO" err="1"/>
              <a:t>Kanban</a:t>
            </a:r>
            <a:r>
              <a:rPr lang="nb-NO"/>
              <a:t> har også blitt brukt til timeføring for de enkelte subtaskene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/>
              <a:t>Gruppen har holdt ukentlige møter hvor vi har diskutert fremgang og blitt enige om nye ukentlige sprints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Det har også blitt ført møtereferater fra samtlige møter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nb-NO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/>
              <a:t>Da gruppen stort sett har jobbet i fysisk nærvær har det i tillegg blitt holdt uformelle daglige møter, oppsummeringer og oppdateringer.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5373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/>
              <a:t>STM32CubeIDE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Ukjent IDE for gruppen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En del å sette seg inn i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Oppsett av </a:t>
            </a:r>
            <a:r>
              <a:rPr lang="nb-NO" err="1"/>
              <a:t>TouchGFX</a:t>
            </a:r>
            <a:r>
              <a:rPr lang="nb-NO"/>
              <a:t> og HAL var utfordrende i starten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b="1" err="1"/>
              <a:t>TouchGFX</a:t>
            </a:r>
            <a:r>
              <a:rPr lang="nb-NO" b="1"/>
              <a:t> Designer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Ukjent programvare for gruppen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Brukt til å designe grensesnitt / UI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En del oppsett å sette seg inn 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b="1"/>
              <a:t>LaTeX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Kjent fra tidligere rapporter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Strukturert rapport etter mal gitt i faget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b="1" err="1"/>
              <a:t>Usb</a:t>
            </a:r>
            <a:r>
              <a:rPr lang="nb-NO" b="1"/>
              <a:t>-to-</a:t>
            </a:r>
            <a:r>
              <a:rPr lang="nb-NO" b="1" err="1"/>
              <a:t>Can</a:t>
            </a:r>
            <a:r>
              <a:rPr lang="nb-NO" b="1"/>
              <a:t>-Analyzer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Nytt verktøy for gruppen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Brukt til å generere fiktive CAN pakker i begynnelsen for å teste CANFD på mikrokontroller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Brukt til å lese av og analysere trafikken på bilens CAN bus før igangsetting av prosjektet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/>
              <a:t>Brukt til feilsøking i sluttfasen av prosjektet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/>
          </a:p>
          <a:p>
            <a:pPr marL="457200" lvl="1" indent="0">
              <a:buFont typeface="Arial" panose="020B0604020202020204" pitchFamily="34" charset="0"/>
              <a:buNone/>
            </a:pP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0970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Gruppen planla innledende å benytte seg av meldingskøer for å overføre dataen i systemet. </a:t>
            </a:r>
            <a:br>
              <a:rPr lang="nb-NO"/>
            </a:br>
            <a:r>
              <a:rPr lang="nb-NO"/>
              <a:t>Da dette faget fokuserer på C++ språket valgte gruppen å benytte seg av </a:t>
            </a:r>
            <a:r>
              <a:rPr lang="nb-NO" err="1"/>
              <a:t>Doubly</a:t>
            </a:r>
            <a:r>
              <a:rPr lang="nb-NO"/>
              <a:t> </a:t>
            </a:r>
            <a:r>
              <a:rPr lang="nb-NO" err="1"/>
              <a:t>Linked</a:t>
            </a:r>
            <a:r>
              <a:rPr lang="nb-NO"/>
              <a:t> Lists for å overføre data fremfor RTOS med meldingskøer.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7927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/>
              <a:t>STM32CubeIDE: 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Benyttet for å sette opp kode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Debugging 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 err="1"/>
              <a:t>Flashe</a:t>
            </a:r>
            <a:r>
              <a:rPr lang="nb-NO"/>
              <a:t> til mikrokontroller 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endParaRPr lang="nb-NO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 err="1"/>
              <a:t>TouchGFX</a:t>
            </a:r>
            <a:r>
              <a:rPr lang="nb-NO" b="1"/>
              <a:t>: 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Lage Screens 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Sette opp grunnleggende funksjonalitet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Posisjonering av ikoner 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Farger / Bakgrunner 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endParaRPr lang="nb-NO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 err="1"/>
              <a:t>Latex</a:t>
            </a:r>
            <a:r>
              <a:rPr lang="nb-NO" b="1"/>
              <a:t>: 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Brukt til å skrive rapport 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Legge til </a:t>
            </a:r>
            <a:endParaRPr lang="en-US"/>
          </a:p>
          <a:p>
            <a:pPr marL="628650" lvl="1" indent="-171450">
              <a:buFont typeface="Arial,Sans-Serif" panose="020B0604020202020204" pitchFamily="34" charset="0"/>
              <a:buChar char="•"/>
            </a:pPr>
            <a:r>
              <a:rPr lang="nb-NO"/>
              <a:t>Figurer</a:t>
            </a:r>
            <a:endParaRPr lang="en-US"/>
          </a:p>
          <a:p>
            <a:pPr marL="628650" lvl="1" indent="-171450">
              <a:buFont typeface="Arial,Sans-Serif" panose="020B0604020202020204" pitchFamily="34" charset="0"/>
              <a:buChar char="•"/>
            </a:pPr>
            <a:r>
              <a:rPr lang="nb-NO"/>
              <a:t>Kilder / referanser </a:t>
            </a:r>
            <a:endParaRPr lang="en-US"/>
          </a:p>
          <a:p>
            <a:pPr marL="628650" lvl="1" indent="-171450">
              <a:buFont typeface="Arial,Sans-Serif" panose="020B0604020202020204" pitchFamily="34" charset="0"/>
              <a:buChar char="•"/>
            </a:pPr>
            <a:r>
              <a:rPr lang="nb-NO"/>
              <a:t>Tabeller </a:t>
            </a:r>
            <a:endParaRPr lang="en-US"/>
          </a:p>
          <a:p>
            <a:pPr marL="628650" lvl="1" indent="-171450">
              <a:buFont typeface="Arial,Sans-Serif" panose="020B0604020202020204" pitchFamily="34" charset="0"/>
              <a:buChar char="•"/>
            </a:pPr>
            <a:r>
              <a:rPr lang="nb-NO"/>
              <a:t>Lenker</a:t>
            </a:r>
            <a:endParaRPr lang="en-US"/>
          </a:p>
          <a:p>
            <a:pPr marL="628650" indent="-171450">
              <a:buFont typeface="Arial" panose="020B0604020202020204" pitchFamily="34" charset="0"/>
              <a:buChar char="•"/>
            </a:pPr>
            <a:endParaRPr lang="nb-NO"/>
          </a:p>
          <a:p>
            <a:pPr marL="628650" lvl="0" indent="-171450">
              <a:buFont typeface="Arial" panose="020B0604020202020204" pitchFamily="34" charset="0"/>
              <a:buChar char="•"/>
            </a:pPr>
            <a:r>
              <a:rPr lang="nb-NO" b="1"/>
              <a:t>USB-to-CAN-</a:t>
            </a:r>
            <a:r>
              <a:rPr lang="nb-NO" b="1" err="1"/>
              <a:t>analyzer</a:t>
            </a:r>
            <a:r>
              <a:rPr lang="nb-NO" b="1"/>
              <a:t>:</a:t>
            </a:r>
            <a:endParaRPr lang="nb-NO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Lese av innhold fra nettverk før igangsetting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Feilsøking</a:t>
            </a:r>
            <a:endParaRPr lang="en-US"/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nb-NO"/>
              <a:t>Generere fiktiv data 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/>
          </a:p>
          <a:p>
            <a:pPr marL="171450" indent="-171450">
              <a:buFont typeface="Arial,Sans-Serif" panose="020B0604020202020204" pitchFamily="34" charset="0"/>
              <a:buChar char="•"/>
            </a:pPr>
            <a:endParaRPr lang="nb-NO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B604-C9F2-B44F-BBD0-B423C6B3A96A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616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ø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objekt&#10;&#10;&#10;&#10;Automatisk generert beskrivelse">
            <a:extLst>
              <a:ext uri="{FF2B5EF4-FFF2-40B4-BE49-F238E27FC236}">
                <a16:creationId xmlns:a16="http://schemas.microsoft.com/office/drawing/2014/main" id="{F28135A9-7864-EA42-BC35-11CA46B6CB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65550" y="2901950"/>
            <a:ext cx="4660900" cy="1054100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305E4877-214E-9F4F-AF8D-174C9CF8A0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332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313A3025-CD08-FD43-8BF8-D83B80F2D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405" y="1917700"/>
            <a:ext cx="6486258" cy="2070100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nb-NO"/>
              <a:t>Sitat fra kjent person</a:t>
            </a:r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D0A5E21-6A22-7D43-B2F4-6F47285A42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405" y="4203700"/>
            <a:ext cx="6486258" cy="482600"/>
          </a:xfrm>
        </p:spPr>
        <p:txBody>
          <a:bodyPr/>
          <a:lstStyle>
            <a:lvl1pPr marL="0" indent="0">
              <a:buNone/>
              <a:defRPr b="1">
                <a:solidFill>
                  <a:srgbClr val="C00000"/>
                </a:solidFill>
              </a:defRPr>
            </a:lvl1pPr>
          </a:lstStyle>
          <a:p>
            <a:r>
              <a:rPr lang="nb-NO"/>
              <a:t>Navn på person</a:t>
            </a:r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C06D30DD-C9AA-A74E-8236-A55A61266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405" y="4686300"/>
            <a:ext cx="6486258" cy="482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nb-NO"/>
              <a:t>Tittel på person</a:t>
            </a:r>
          </a:p>
        </p:txBody>
      </p:sp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C642F17B-7F49-F045-B8A0-848CC25C0D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2699" y="1404938"/>
            <a:ext cx="3810000" cy="4302125"/>
          </a:xfrm>
        </p:spPr>
        <p:txBody>
          <a:bodyPr/>
          <a:lstStyle/>
          <a:p>
            <a:r>
              <a:rPr lang="nb-NO"/>
              <a:t>Bilde av person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919A7B9F-5930-C948-A4DE-88F9CF947A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1C3611E1-915D-FC45-B483-31D28954FC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517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ACA2F30-5B48-0D4B-A64D-C11205F3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8" y="365125"/>
            <a:ext cx="10267122" cy="1325563"/>
          </a:xfrm>
        </p:spPr>
        <p:txBody>
          <a:bodyPr/>
          <a:lstStyle>
            <a:lvl1pPr>
              <a:defRPr>
                <a:solidFill>
                  <a:srgbClr val="D2002B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0FB60E4-9D32-0846-B8BB-D8ACEE6ED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678" y="1825625"/>
            <a:ext cx="4933122" cy="4351338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A7ACAD7-72B5-0D48-840B-452B3A1E1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0676" y="1825625"/>
            <a:ext cx="4933123" cy="4351338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197341D-3588-5C46-8574-6F5019C0FF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87323BC-D981-E141-A5E2-F609B886A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169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kjerm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6650CA9E-144D-2B4B-8399-F29546F1AF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>
                    <a:alpha val="74000"/>
                  </a:schemeClr>
                </a:solidFill>
              </a:defRPr>
            </a:lvl1pPr>
          </a:lstStyle>
          <a:p>
            <a:r>
              <a:rPr lang="nb-NO"/>
              <a:t>Slipp et bilde her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55B4C0-4369-4842-A92C-0BEF7F14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325"/>
            <a:ext cx="10515600" cy="1325563"/>
          </a:xfrm>
        </p:spPr>
        <p:txBody>
          <a:bodyPr>
            <a:normAutofit/>
          </a:bodyPr>
          <a:lstStyle>
            <a:lvl1pPr>
              <a:defRPr sz="6000">
                <a:solidFill>
                  <a:srgbClr val="D2002B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DDDD14DF-A6E8-464B-9DFA-D66A7CDBFF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D01F0486-5C83-F044-9E63-F2C656124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7630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1"/>
            <a:ext cx="12192000" cy="2805695"/>
          </a:xfrm>
          <a:prstGeom prst="rect">
            <a:avLst/>
          </a:prstGeom>
          <a:solidFill>
            <a:srgbClr val="F2F3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40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237" y="1000124"/>
            <a:ext cx="2440153" cy="3050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2124" y="1499784"/>
            <a:ext cx="7983499" cy="1143000"/>
          </a:xfrm>
          <a:noFill/>
          <a:ln>
            <a:noFill/>
          </a:ln>
        </p:spPr>
        <p:txBody>
          <a:bodyPr>
            <a:normAutofit/>
          </a:bodyPr>
          <a:lstStyle>
            <a:lvl1pPr algn="l">
              <a:defRPr sz="4000" b="1">
                <a:solidFill>
                  <a:srgbClr val="D2002B"/>
                </a:solidFill>
              </a:defRPr>
            </a:lvl1pPr>
          </a:lstStyle>
          <a:p>
            <a:r>
              <a:rPr lang="nb-NO"/>
              <a:t>Navn navn</a:t>
            </a:r>
            <a:endParaRPr lang="en-US"/>
          </a:p>
        </p:txBody>
      </p:sp>
      <p:sp>
        <p:nvSpPr>
          <p:cNvPr id="15" name="Plassholder for tekst 14"/>
          <p:cNvSpPr>
            <a:spLocks noGrp="1"/>
          </p:cNvSpPr>
          <p:nvPr>
            <p:ph type="body" sz="quarter" idx="10" hasCustomPrompt="1"/>
          </p:nvPr>
        </p:nvSpPr>
        <p:spPr>
          <a:xfrm>
            <a:off x="3971562" y="1000125"/>
            <a:ext cx="7975879" cy="469055"/>
          </a:xfrm>
        </p:spPr>
        <p:txBody>
          <a:bodyPr>
            <a:noAutofit/>
          </a:bodyPr>
          <a:lstStyle>
            <a:lvl1pPr marL="0" indent="0" algn="l">
              <a:buNone/>
              <a:defRPr sz="2667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</a:lstStyle>
          <a:p>
            <a:pPr lvl="0"/>
            <a:r>
              <a:rPr lang="nb-NO"/>
              <a:t>Fakultet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1" hasCustomPrompt="1"/>
          </p:nvPr>
        </p:nvSpPr>
        <p:spPr>
          <a:xfrm>
            <a:off x="1099928" y="1000125"/>
            <a:ext cx="2442461" cy="305019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nb-NO"/>
              <a:t>Dra inn bilde</a:t>
            </a:r>
          </a:p>
        </p:txBody>
      </p:sp>
      <p:sp>
        <p:nvSpPr>
          <p:cNvPr id="19" name="Plassholder for tekst 18"/>
          <p:cNvSpPr>
            <a:spLocks noGrp="1"/>
          </p:cNvSpPr>
          <p:nvPr>
            <p:ph type="body" sz="quarter" idx="12" hasCustomPrompt="1"/>
          </p:nvPr>
        </p:nvSpPr>
        <p:spPr>
          <a:xfrm>
            <a:off x="3975651" y="3552172"/>
            <a:ext cx="7975879" cy="257821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141E28"/>
                </a:solidFill>
              </a:defRPr>
            </a:lvl1pPr>
          </a:lstStyle>
          <a:p>
            <a:pPr lvl="0"/>
            <a:r>
              <a:rPr lang="nb-NO"/>
              <a:t>Beskrivelse</a:t>
            </a:r>
          </a:p>
        </p:txBody>
      </p:sp>
      <p:sp>
        <p:nvSpPr>
          <p:cNvPr id="20" name="Plassholder f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971561" y="2994120"/>
            <a:ext cx="7975880" cy="418984"/>
          </a:xfrm>
        </p:spPr>
        <p:txBody>
          <a:bodyPr>
            <a:noAutofit/>
          </a:bodyPr>
          <a:lstStyle>
            <a:lvl1pPr marL="0" indent="0" algn="l">
              <a:buNone/>
              <a:defRPr sz="2400" b="0" baseline="0">
                <a:solidFill>
                  <a:srgbClr val="141E28"/>
                </a:solidFill>
              </a:defRPr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</a:lstStyle>
          <a:p>
            <a:pPr lvl="0"/>
            <a:r>
              <a:rPr lang="nb-NO"/>
              <a:t>Dato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602F63FA-675E-D540-9D05-CFDFF921A5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0400B017-0EDB-B64D-A898-33D1D15E25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491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BEC76104-09FF-124D-96F5-7E24E2687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EFD2D005-8FCC-944C-B77E-2FA0D6BA1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8912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å mørk bakgrunn">
    <p:bg>
      <p:bgPr>
        <a:solidFill>
          <a:srgbClr val="14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4C717CD-C564-444B-9B54-49514DB5E2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65550" y="2901950"/>
            <a:ext cx="4660900" cy="1054100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C8B84445-13A1-F04B-A8A9-34220EC2D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5240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dark background">
    <p:bg>
      <p:bgPr>
        <a:solidFill>
          <a:srgbClr val="14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2E5B0986-EDA4-E645-A2CC-7235DFEB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900" y="2997200"/>
            <a:ext cx="4648200" cy="863600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42E5DD84-AF92-0846-9E7B-2B1A37F94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1327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ap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0B2ABB-797D-6D4E-8B9C-7322AB6B5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C16EDBB-B8D9-674E-B664-6D4E9C1BB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2002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pic>
        <p:nvPicPr>
          <p:cNvPr id="5" name="Bilde 4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40AC5F36-DAB0-5C45-90DF-CC55D8411D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5" y="6177608"/>
            <a:ext cx="845435" cy="353393"/>
          </a:xfrm>
          <a:prstGeom prst="rect">
            <a:avLst/>
          </a:prstGeo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4137B5FA-05C8-EC4E-83AA-08C881623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2125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unkt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C68AED-3A99-704D-8F97-DB2A70EDE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D2002B"/>
                </a:solidFill>
              </a:defRPr>
            </a:lvl1pPr>
          </a:lstStyle>
          <a:p>
            <a:r>
              <a:rPr lang="nb-NO"/>
              <a:t>Punktliste med et punkt av gangen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4A1D1D-C8A3-914A-83EF-30FC6150C8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1292" y="1825625"/>
            <a:ext cx="10392507" cy="3932080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  <a:latin typeface="Helvetica" pitchFamily="2" charset="0"/>
              </a:defRPr>
            </a:lvl2pPr>
          </a:lstStyle>
          <a:p>
            <a:r>
              <a:rPr lang="nb-NO"/>
              <a:t>Rediger tekststiler i malen
Andre nivå
Tredje nivå
Fjerde nivå
Femte nivå</a:t>
            </a:r>
          </a:p>
          <a:p>
            <a:pPr lvl="1"/>
            <a:r>
              <a:rPr lang="nb-NO"/>
              <a:t>Punkt under punktet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6F18708-A87B-1B46-B96E-29C6E8AB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892642"/>
            <a:ext cx="493606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2F3F6"/>
                </a:solidFill>
              </a:defRPr>
            </a:lvl1pPr>
          </a:lstStyle>
          <a:p>
            <a:endParaRPr lang="nb-NO"/>
          </a:p>
        </p:txBody>
      </p:sp>
      <p:pic>
        <p:nvPicPr>
          <p:cNvPr id="8" name="Bilde 7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995F348C-0220-AA4D-B66A-C9C1EFC2B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5" y="6177608"/>
            <a:ext cx="845435" cy="353393"/>
          </a:xfrm>
          <a:prstGeom prst="rect">
            <a:avLst/>
          </a:prstGeo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FF0FD72-7E03-BF44-B254-CBD7756F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9790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Punkt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C68AED-3A99-704D-8F97-DB2A70EDE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D2002B"/>
                </a:solidFill>
              </a:defRPr>
            </a:lvl1pPr>
          </a:lstStyle>
          <a:p>
            <a:r>
              <a:rPr lang="nb-NO"/>
              <a:t>Smart punktliste som endrer kontrast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4A1D1D-C8A3-914A-83EF-30FC6150C8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1292" y="1825625"/>
            <a:ext cx="10392507" cy="3932080"/>
          </a:xfrm>
        </p:spPr>
        <p:txBody>
          <a:bodyPr>
            <a:normAutofit/>
          </a:bodyPr>
          <a:lstStyle>
            <a:lvl1pPr>
              <a:defRPr sz="2000" b="0" baseline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  <a:latin typeface="Helvetica" pitchFamily="2" charset="0"/>
              </a:defRPr>
            </a:lvl2pPr>
          </a:lstStyle>
          <a:p>
            <a:r>
              <a:rPr lang="nb-NO"/>
              <a:t>Rediger tekststiler i malen
Andre nivå
Tredje nivå
Fjerde nivå
Femte nivå</a:t>
            </a:r>
          </a:p>
          <a:p>
            <a:pPr lvl="1"/>
            <a:r>
              <a:rPr lang="nb-NO"/>
              <a:t>Punkt under punktet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6F18708-A87B-1B46-B96E-29C6E8AB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892642"/>
            <a:ext cx="7315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2F3F6"/>
                </a:solidFill>
              </a:defRPr>
            </a:lvl1pPr>
          </a:lstStyle>
          <a:p>
            <a:endParaRPr lang="nb-NO"/>
          </a:p>
        </p:txBody>
      </p:sp>
      <p:pic>
        <p:nvPicPr>
          <p:cNvPr id="8" name="Bilde 7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F6E08E09-E264-9443-98AB-C8A6486B98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5" y="6177608"/>
            <a:ext cx="845435" cy="353393"/>
          </a:xfrm>
          <a:prstGeom prst="rect">
            <a:avLst/>
          </a:prstGeo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21479B1-4BE7-7542-86D8-B2844C7B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887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å rød bakgrunn">
    <p:bg>
      <p:bgPr>
        <a:solidFill>
          <a:srgbClr val="D2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4C717CD-C564-444B-9B54-49514DB5E2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65550" y="2901950"/>
            <a:ext cx="4660900" cy="1054100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E0D2C5EE-06F7-7C42-90F7-8A60B3E26E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2569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4A1D1D-C8A3-914A-83EF-30FC6150C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92" y="949569"/>
            <a:ext cx="10392507" cy="46551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6F18708-A87B-1B46-B96E-29C6E8AB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08431"/>
            <a:ext cx="7315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2F3F6"/>
                </a:solidFill>
              </a:defRPr>
            </a:lvl1pPr>
          </a:lstStyle>
          <a:p>
            <a:endParaRPr lang="nb-NO"/>
          </a:p>
        </p:txBody>
      </p:sp>
      <p:pic>
        <p:nvPicPr>
          <p:cNvPr id="7" name="Bilde 6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6F05C61F-03A8-3342-A838-91F73842B5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5" y="6177608"/>
            <a:ext cx="845435" cy="353393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67FE4797-4789-9546-8B3D-CD4CC0A5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37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nkt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C68AED-3A99-704D-8F97-DB2A70ED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2002B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4A1D1D-C8A3-914A-83EF-30FC6150C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93" y="1825625"/>
            <a:ext cx="4994030" cy="3895237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6F18708-A87B-1B46-B96E-29C6E8AB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14414"/>
            <a:ext cx="7315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endParaRPr lang="nb-NO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1EFC5E8F-8FFF-D146-B8A0-A4B8D30BE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825625"/>
            <a:ext cx="5257800" cy="3895237"/>
          </a:xfrm>
        </p:spPr>
        <p:txBody>
          <a:bodyPr/>
          <a:lstStyle/>
          <a:p>
            <a:endParaRPr lang="nb-NO"/>
          </a:p>
        </p:txBody>
      </p:sp>
      <p:pic>
        <p:nvPicPr>
          <p:cNvPr id="9" name="Bilde 8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39096D7A-923D-4341-8EFF-A714749BE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5" y="6177608"/>
            <a:ext cx="845435" cy="353393"/>
          </a:xfrm>
          <a:prstGeom prst="rect">
            <a:avLst/>
          </a:prstGeo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75F18DF-F92A-954E-9AFC-EABB0F42C3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92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313A3025-CD08-FD43-8BF8-D83B80F2D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312" y="1917700"/>
            <a:ext cx="6486258" cy="2070100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nb-NO"/>
              <a:t>Sitat fra kjent person</a:t>
            </a:r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D0A5E21-6A22-7D43-B2F4-6F47285A42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1312" y="4203700"/>
            <a:ext cx="6486258" cy="482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nb-NO"/>
              <a:t>Navn på person</a:t>
            </a:r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C06D30DD-C9AA-A74E-8236-A55A61266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312" y="4686300"/>
            <a:ext cx="6486258" cy="482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nb-NO"/>
              <a:t>Tittel på person</a:t>
            </a:r>
          </a:p>
        </p:txBody>
      </p:sp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C642F17B-7F49-F045-B8A0-848CC25C0D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89791" y="1404938"/>
            <a:ext cx="3810000" cy="4302125"/>
          </a:xfrm>
        </p:spPr>
        <p:txBody>
          <a:bodyPr/>
          <a:lstStyle/>
          <a:p>
            <a:r>
              <a:rPr lang="nb-NO"/>
              <a:t>Bilde av person</a:t>
            </a:r>
          </a:p>
        </p:txBody>
      </p:sp>
      <p:pic>
        <p:nvPicPr>
          <p:cNvPr id="9" name="Bilde 8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63870086-9647-2149-9887-60DB2D78A6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5" y="6177608"/>
            <a:ext cx="845435" cy="353393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531D7125-22A5-C646-ACAD-1A9739777D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2946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unktliste i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ACA2F30-5B48-0D4B-A64D-C11205F3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8" y="365125"/>
            <a:ext cx="10267122" cy="1325563"/>
          </a:xfrm>
        </p:spPr>
        <p:txBody>
          <a:bodyPr/>
          <a:lstStyle>
            <a:lvl1pPr>
              <a:defRPr>
                <a:solidFill>
                  <a:srgbClr val="D2002B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0FB60E4-9D32-0846-B8BB-D8ACEE6ED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678" y="1825625"/>
            <a:ext cx="4933122" cy="4351338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A7ACAD7-72B5-0D48-840B-452B3A1E1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0676" y="1825625"/>
            <a:ext cx="4933123" cy="4351338"/>
          </a:xfrm>
        </p:spPr>
        <p:txBody>
          <a:bodyPr>
            <a:norm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pic>
        <p:nvPicPr>
          <p:cNvPr id="8" name="Bilde 7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0A6FD52D-BF42-7B4D-842D-BD6F562A4B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5" y="6177608"/>
            <a:ext cx="845435" cy="353393"/>
          </a:xfrm>
          <a:prstGeom prst="rect">
            <a:avLst/>
          </a:prstGeom>
        </p:spPr>
      </p:pic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4CF8740-F31F-7B46-87B3-66E10176C9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5280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kjerm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6650CA9E-144D-2B4B-8399-F29546F1AF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rgbClr val="F2F3F6">
                    <a:alpha val="74000"/>
                  </a:srgbClr>
                </a:solidFill>
              </a:defRPr>
            </a:lvl1pPr>
          </a:lstStyle>
          <a:p>
            <a:r>
              <a:rPr lang="nb-NO"/>
              <a:t>Slipp et bilde her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55B4C0-4369-4842-A92C-0BEF7F14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325"/>
            <a:ext cx="10515600" cy="132556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pic>
        <p:nvPicPr>
          <p:cNvPr id="8" name="Bilde 7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8817D405-DD02-1A4E-A048-5ADA2D19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5" y="6177608"/>
            <a:ext cx="845435" cy="353393"/>
          </a:xfrm>
          <a:prstGeom prst="rect">
            <a:avLst/>
          </a:prstGeom>
        </p:spPr>
      </p:pic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E354BE82-BAF1-EF49-ACA0-51690D3C1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78628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">
    <p:bg>
      <p:bgPr>
        <a:solidFill>
          <a:srgbClr val="14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237" y="607410"/>
            <a:ext cx="2440153" cy="3050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2124" y="1499784"/>
            <a:ext cx="7983499" cy="1143000"/>
          </a:xfrm>
          <a:noFill/>
          <a:ln>
            <a:noFill/>
          </a:ln>
        </p:spPr>
        <p:txBody>
          <a:bodyPr>
            <a:normAutofit/>
          </a:bodyPr>
          <a:lstStyle>
            <a:lvl1pPr algn="l">
              <a:defRPr sz="4267" b="1">
                <a:solidFill>
                  <a:schemeClr val="bg1"/>
                </a:solidFill>
              </a:defRPr>
            </a:lvl1pPr>
          </a:lstStyle>
          <a:p>
            <a:r>
              <a:rPr lang="nb-NO"/>
              <a:t>Navn navn</a:t>
            </a:r>
            <a:endParaRPr lang="en-US"/>
          </a:p>
        </p:txBody>
      </p:sp>
      <p:sp>
        <p:nvSpPr>
          <p:cNvPr id="15" name="Plassholder for tekst 14"/>
          <p:cNvSpPr>
            <a:spLocks noGrp="1"/>
          </p:cNvSpPr>
          <p:nvPr>
            <p:ph type="body" sz="quarter" idx="10" hasCustomPrompt="1"/>
          </p:nvPr>
        </p:nvSpPr>
        <p:spPr>
          <a:xfrm>
            <a:off x="3971562" y="1000125"/>
            <a:ext cx="7975879" cy="469055"/>
          </a:xfrm>
        </p:spPr>
        <p:txBody>
          <a:bodyPr>
            <a:noAutofit/>
          </a:bodyPr>
          <a:lstStyle>
            <a:lvl1pPr marL="0" indent="0" algn="l">
              <a:buNone/>
              <a:defRPr sz="26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</a:lstStyle>
          <a:p>
            <a:pPr lvl="0"/>
            <a:r>
              <a:rPr lang="nb-NO"/>
              <a:t>Fakultet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1" hasCustomPrompt="1"/>
          </p:nvPr>
        </p:nvSpPr>
        <p:spPr>
          <a:xfrm>
            <a:off x="1099928" y="1000125"/>
            <a:ext cx="2442461" cy="305019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nb-NO"/>
              <a:t>Dra inn bilde</a:t>
            </a:r>
          </a:p>
        </p:txBody>
      </p:sp>
      <p:sp>
        <p:nvSpPr>
          <p:cNvPr id="19" name="Plassholder for tekst 18"/>
          <p:cNvSpPr>
            <a:spLocks noGrp="1"/>
          </p:cNvSpPr>
          <p:nvPr>
            <p:ph type="body" sz="quarter" idx="12" hasCustomPrompt="1"/>
          </p:nvPr>
        </p:nvSpPr>
        <p:spPr>
          <a:xfrm>
            <a:off x="3975651" y="3552172"/>
            <a:ext cx="7975879" cy="257821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Beskrivelse</a:t>
            </a:r>
          </a:p>
        </p:txBody>
      </p:sp>
      <p:sp>
        <p:nvSpPr>
          <p:cNvPr id="20" name="Plassholder for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3971561" y="2994120"/>
            <a:ext cx="7975880" cy="418984"/>
          </a:xfrm>
        </p:spPr>
        <p:txBody>
          <a:bodyPr>
            <a:noAutofit/>
          </a:bodyPr>
          <a:lstStyle>
            <a:lvl1pPr marL="0" indent="0" algn="l">
              <a:buNone/>
              <a:defRPr sz="2400" b="0" baseline="0">
                <a:solidFill>
                  <a:schemeClr val="bg1"/>
                </a:solidFill>
              </a:defRPr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</a:lstStyle>
          <a:p>
            <a:pPr lvl="0"/>
            <a:r>
              <a:rPr lang="nb-NO"/>
              <a:t>Dato</a:t>
            </a:r>
          </a:p>
        </p:txBody>
      </p:sp>
      <p:pic>
        <p:nvPicPr>
          <p:cNvPr id="9" name="Bilde 8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98E18A76-A0BB-614A-9106-5C1E47C0C8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58" y="5951218"/>
            <a:ext cx="845435" cy="353393"/>
          </a:xfrm>
          <a:prstGeom prst="rect">
            <a:avLst/>
          </a:prstGeom>
        </p:spPr>
      </p:pic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7D37A65D-76A9-F74A-A4C6-5E4036A8AF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853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utklipp&#10;&#10;&#10;&#10;Automatisk generert beskrivelse">
            <a:extLst>
              <a:ext uri="{FF2B5EF4-FFF2-40B4-BE49-F238E27FC236}">
                <a16:creationId xmlns:a16="http://schemas.microsoft.com/office/drawing/2014/main" id="{61FD7C88-6343-784C-AA84-28EE43BEC3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15" y="6177608"/>
            <a:ext cx="845435" cy="353393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1EB4C6DB-857F-4A47-9E91-18831FDCC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086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3D1DC64-24A8-7C45-B7B6-71B1E0678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900" y="2997200"/>
            <a:ext cx="4648200" cy="863600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7428C716-90E9-8240-8933-9E141DDD18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720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red background">
    <p:bg>
      <p:bgPr>
        <a:solidFill>
          <a:srgbClr val="D2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2E5B0986-EDA4-E645-A2CC-7235DFEB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900" y="2997200"/>
            <a:ext cx="4648200" cy="863600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7E46444A-F2B2-6649-87E3-1A43BC3BD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005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ap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0B2ABB-797D-6D4E-8B9C-7322AB6B5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D2002B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C16EDBB-B8D9-674E-B664-6D4E9C1BB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11BBE4A-C00E-5649-91D8-9C0E408B4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6EAD960-F254-E848-958E-CE9D03C75C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356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unkt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C68AED-3A99-704D-8F97-DB2A70EDE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D2002B"/>
                </a:solidFill>
              </a:defRPr>
            </a:lvl1pPr>
          </a:lstStyle>
          <a:p>
            <a:r>
              <a:rPr lang="nb-NO"/>
              <a:t>Punktliste uten animasjon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4A1D1D-C8A3-914A-83EF-30FC6150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6F18708-A87B-1B46-B96E-29C6E8AB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421489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6D576525-A9DD-134A-B8A4-C33D341D6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34E9C3C-3124-E74A-AABE-04EE1B77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99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rt punkt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C68AED-3A99-704D-8F97-DB2A70EDE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D2002B"/>
                </a:solidFill>
              </a:defRPr>
            </a:lvl1pPr>
          </a:lstStyle>
          <a:p>
            <a:r>
              <a:rPr lang="nb-NO"/>
              <a:t>Smart punktliste som endrer kontrast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4A1D1D-C8A3-914A-83EF-30FC6150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6F18708-A87B-1B46-B96E-29C6E8AB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2156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A8F34021-95FB-D242-9C05-021599F2B0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4DE82445-532F-BE4B-AF8E-72A6EF86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982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C1C1C1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unktliste uten anim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C68AED-3A99-704D-8F97-DB2A70EDE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D2002B"/>
                </a:solidFill>
              </a:defRPr>
            </a:lvl1pPr>
          </a:lstStyle>
          <a:p>
            <a:r>
              <a:rPr lang="nb-NO"/>
              <a:t>Punktliste uten animasjon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4A1D1D-C8A3-914A-83EF-30FC6150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6F18708-A87B-1B46-B96E-29C6E8AB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2156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A8F34021-95FB-D242-9C05-021599F2B0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4DE82445-532F-BE4B-AF8E-72A6EF86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910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4A1D1D-C8A3-914A-83EF-30FC6150C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92" y="949569"/>
            <a:ext cx="10392507" cy="46551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6F18708-A87B-1B46-B96E-29C6E8AB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08431"/>
            <a:ext cx="5534378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E32101C-9D0A-874D-B2A1-659D90789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68" y="6073079"/>
            <a:ext cx="1022976" cy="427605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2E8A88B0-0E81-434E-A86A-2FB4F0C7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630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C1BAEA73-34F4-FC4E-A04E-D8CD13CC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65125"/>
            <a:ext cx="103925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1B6CA0A-85B8-2046-B593-F7CCB636A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292" y="1825625"/>
            <a:ext cx="10392507" cy="435133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/>
          <a:p>
            <a:r>
              <a:rPr lang="nb-NO"/>
              <a:t>Rediger tekststiler i malen
Andre nivå
Tredje nivå
Fjerde nivå
Femte nivå</a:t>
            </a:r>
          </a:p>
          <a:p>
            <a:pPr lvl="1"/>
            <a:r>
              <a:rPr lang="nb-NO"/>
              <a:t>Punkt under punktet	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F616952-0E30-D94F-8510-46719335E800}"/>
              </a:ext>
            </a:extLst>
          </p:cNvPr>
          <p:cNvSpPr txBox="1"/>
          <p:nvPr userDrawn="1"/>
        </p:nvSpPr>
        <p:spPr>
          <a:xfrm>
            <a:off x="10007600" y="655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3AFE20B-E02E-FE4F-8D93-63F4E9E56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E9FF-35ED-4746-A218-B58892FE7A5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594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57" r:id="rId3"/>
    <p:sldLayoutId id="2147483661" r:id="rId4"/>
    <p:sldLayoutId id="2147483649" r:id="rId5"/>
    <p:sldLayoutId id="2147483650" r:id="rId6"/>
    <p:sldLayoutId id="2147483681" r:id="rId7"/>
    <p:sldLayoutId id="2147483683" r:id="rId8"/>
    <p:sldLayoutId id="2147483659" r:id="rId9"/>
    <p:sldLayoutId id="2147483651" r:id="rId10"/>
    <p:sldLayoutId id="2147483652" r:id="rId11"/>
    <p:sldLayoutId id="2147483654" r:id="rId12"/>
    <p:sldLayoutId id="2147483662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C1BAEA73-34F4-FC4E-A04E-D8CD13CC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365125"/>
            <a:ext cx="103925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1B6CA0A-85B8-2046-B593-F7CCB636A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292" y="1825625"/>
            <a:ext cx="103925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F616952-0E30-D94F-8510-46719335E800}"/>
              </a:ext>
            </a:extLst>
          </p:cNvPr>
          <p:cNvSpPr txBox="1"/>
          <p:nvPr userDrawn="1"/>
        </p:nvSpPr>
        <p:spPr>
          <a:xfrm>
            <a:off x="10007600" y="655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5BB3259-D355-6448-A473-A2EF57AE4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5516A-35F4-3245-A018-AAFE147710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537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  <p:sldLayoutId id="2147483672" r:id="rId3"/>
    <p:sldLayoutId id="2147483673" r:id="rId4"/>
    <p:sldLayoutId id="2147483682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4.mp4"/><Relationship Id="rId2" Type="http://schemas.microsoft.com/office/2007/relationships/media" Target="../media/media14.mp4"/><Relationship Id="rId1" Type="http://schemas.openxmlformats.org/officeDocument/2006/relationships/tags" Target="../tags/tag10.xml"/><Relationship Id="rId6" Type="http://schemas.openxmlformats.org/officeDocument/2006/relationships/hyperlink" Target="https://youtu.be/YjprynzE6OU" TargetMode="Externa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hyperlink" Target="https://play.google.com/store/apps/details?id=com.emon.canbus.tesla&amp;hl=no&amp;gl=US" TargetMode="Externa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5.m4a"/><Relationship Id="rId7" Type="http://schemas.openxmlformats.org/officeDocument/2006/relationships/image" Target="../media/image10.jpe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9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m4a"/><Relationship Id="rId7" Type="http://schemas.openxmlformats.org/officeDocument/2006/relationships/image" Target="../media/image12.jpe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1.jpe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18964020-E5BA-D941-B8E3-84A870B419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1</a:t>
            </a:fld>
            <a:endParaRPr lang="nb-NO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489B82-0D53-4FEC-9264-74E4A7BA6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7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6"/>
    </mc:Choice>
    <mc:Fallback xmlns="">
      <p:transition spd="slow" advTm="1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latin typeface="Helvetica"/>
                <a:cs typeface="Helvetica"/>
              </a:rPr>
              <a:t>Implementasjon</a:t>
            </a:r>
            <a:endParaRPr lang="en-US" b="0">
              <a:latin typeface="Helvetica"/>
              <a:cs typeface="Helvetica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F79FB4-D3E8-6543-BE67-F7622351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0000" tIns="45720" rIns="91440" bIns="45720" rtlCol="0" anchor="t">
            <a:normAutofit/>
          </a:bodyPr>
          <a:lstStyle/>
          <a:p>
            <a:pPr marL="342900" indent="-342900">
              <a:lnSpc>
                <a:spcPct val="3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nb-NO">
                <a:latin typeface="Helvetica"/>
                <a:cs typeface="Helvetica"/>
              </a:rPr>
              <a:t>STM32CubeIDE: programmere, </a:t>
            </a:r>
            <a:r>
              <a:rPr lang="nb-NO" err="1">
                <a:latin typeface="Helvetica"/>
                <a:cs typeface="Helvetica"/>
              </a:rPr>
              <a:t>debugge</a:t>
            </a:r>
            <a:r>
              <a:rPr lang="nb-NO">
                <a:latin typeface="Helvetica"/>
                <a:cs typeface="Helvetica"/>
              </a:rPr>
              <a:t> og </a:t>
            </a:r>
            <a:r>
              <a:rPr lang="nb-NO" err="1">
                <a:latin typeface="Helvetica"/>
                <a:cs typeface="Helvetica"/>
              </a:rPr>
              <a:t>flashe</a:t>
            </a:r>
            <a:r>
              <a:rPr lang="nb-NO">
                <a:latin typeface="Helvetica"/>
                <a:cs typeface="Helvetica"/>
              </a:rPr>
              <a:t> koden på koden</a:t>
            </a:r>
            <a:endParaRPr lang="en-US">
              <a:cs typeface="Helvetica"/>
            </a:endParaRPr>
          </a:p>
          <a:p>
            <a:pPr marL="285750" indent="-285750">
              <a:lnSpc>
                <a:spcPct val="3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nb-NO" err="1">
                <a:latin typeface="Helvetica"/>
                <a:cs typeface="Helvetica"/>
              </a:rPr>
              <a:t>TouchGFX</a:t>
            </a:r>
            <a:r>
              <a:rPr lang="nb-NO">
                <a:latin typeface="Helvetica"/>
                <a:cs typeface="Helvetica"/>
              </a:rPr>
              <a:t> Designer: Lage bruker grensesnitt objekter </a:t>
            </a:r>
            <a:endParaRPr lang="en-US">
              <a:cs typeface="Helvetica"/>
            </a:endParaRPr>
          </a:p>
          <a:p>
            <a:pPr marL="285750" indent="-285750">
              <a:lnSpc>
                <a:spcPct val="3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nb-NO" err="1">
                <a:latin typeface="Helvetica"/>
                <a:cs typeface="Helvetica"/>
              </a:rPr>
              <a:t>Latex</a:t>
            </a:r>
            <a:r>
              <a:rPr lang="nb-NO">
                <a:latin typeface="Helvetica"/>
                <a:cs typeface="Helvetica"/>
              </a:rPr>
              <a:t>: Mye brukt i akademisk rapport skriving</a:t>
            </a:r>
            <a:endParaRPr lang="en-US">
              <a:cs typeface="Helvetica"/>
            </a:endParaRPr>
          </a:p>
          <a:p>
            <a:pPr marL="285750" indent="-285750">
              <a:lnSpc>
                <a:spcPct val="3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nb-NO">
                <a:latin typeface="Helvetica"/>
                <a:cs typeface="Helvetica"/>
              </a:rPr>
              <a:t>USB-to-CAN analyser: Brukt til å teste koden og mikrokontrolleren</a:t>
            </a:r>
            <a:endParaRPr lang="nb-NO">
              <a:cs typeface="Helvetica" pitchFamily="2" charset="0"/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10</a:t>
            </a:fld>
            <a:endParaRPr lang="nb-NO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88A8E8-3EE5-470F-9555-880AAA5837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608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89"/>
    </mc:Choice>
    <mc:Fallback xmlns="">
      <p:transition spd="slow" advTm="6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Resultater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F79FB4-D3E8-6543-BE67-F7622351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nb-NO"/>
              <a:t>Produktet innfrir produkt visjonen </a:t>
            </a:r>
          </a:p>
          <a:p>
            <a:pPr>
              <a:lnSpc>
                <a:spcPct val="250000"/>
              </a:lnSpc>
            </a:pPr>
            <a:r>
              <a:rPr lang="nb-NO"/>
              <a:t>Enkelt å tolke data som er vist på skjermen for Tesla førerne</a:t>
            </a:r>
          </a:p>
          <a:p>
            <a:pPr>
              <a:lnSpc>
                <a:spcPct val="250000"/>
              </a:lnSpc>
            </a:pPr>
            <a:r>
              <a:rPr lang="nb-NO"/>
              <a:t>Har flere skjermer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11</a:t>
            </a:fld>
            <a:endParaRPr lang="nb-NO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F821C7-5266-4F6C-93AF-C8456436A3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92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2"/>
    </mc:Choice>
    <mc:Fallback xmlns="">
      <p:transition spd="slow" advTm="2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Diskusjon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F79FB4-D3E8-6543-BE67-F7622351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nb-NO"/>
              <a:t>Fornøyde med produktet</a:t>
            </a:r>
          </a:p>
          <a:p>
            <a:pPr>
              <a:lnSpc>
                <a:spcPct val="250000"/>
              </a:lnSpc>
            </a:pPr>
            <a:r>
              <a:rPr lang="nb-NO"/>
              <a:t>Mye læring</a:t>
            </a:r>
          </a:p>
          <a:p>
            <a:pPr>
              <a:lnSpc>
                <a:spcPct val="250000"/>
              </a:lnSpc>
            </a:pPr>
            <a:r>
              <a:rPr lang="nb-NO"/>
              <a:t>Har mange utvidelsesmuligheter</a:t>
            </a:r>
          </a:p>
          <a:p>
            <a:pPr>
              <a:lnSpc>
                <a:spcPct val="250000"/>
              </a:lnSpc>
            </a:pPr>
            <a:r>
              <a:rPr lang="nb-NO"/>
              <a:t>Genialt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12</a:t>
            </a:fld>
            <a:endParaRPr lang="nb-NO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DF28FF-4ACC-4D5C-8526-28725F5E49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974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87"/>
    </mc:Choice>
    <mc:Fallback xmlns="">
      <p:transition spd="slow" advTm="44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3C3C8E19-AD31-CB47-A1F0-C71D7480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13</a:t>
            </a:fld>
            <a:endParaRPr lang="nb-NO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5F7CAA6-4D0C-470A-9234-A86A92CB9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89" y="0"/>
            <a:ext cx="4053421" cy="63837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19BEFC4-2D66-417A-BD92-DE25AED2B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6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2"/>
    </mc:Choice>
    <mc:Fallback xmlns="">
      <p:transition spd="slow" advTm="14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Demo</a:t>
            </a:r>
          </a:p>
        </p:txBody>
      </p:sp>
      <p:pic>
        <p:nvPicPr>
          <p:cNvPr id="5" name="video-1607336596">
            <a:hlinkClick r:id="" action="ppaction://media"/>
            <a:extLst>
              <a:ext uri="{FF2B5EF4-FFF2-40B4-BE49-F238E27FC236}">
                <a16:creationId xmlns:a16="http://schemas.microsoft.com/office/drawing/2014/main" id="{1E39317E-D7F1-40CE-859E-4579B3214B87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82153" y="1253331"/>
            <a:ext cx="773588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14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E971-F7AC-438A-A9C9-F6311569B0A3}"/>
              </a:ext>
            </a:extLst>
          </p:cNvPr>
          <p:cNvSpPr txBox="1"/>
          <p:nvPr/>
        </p:nvSpPr>
        <p:spPr>
          <a:xfrm>
            <a:off x="710213" y="1690688"/>
            <a:ext cx="2050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video to start </a:t>
            </a:r>
            <a:r>
              <a:rPr lang="nb-NO" err="1"/>
              <a:t>the</a:t>
            </a:r>
            <a:r>
              <a:rPr lang="nb-NO"/>
              <a:t> demo</a:t>
            </a:r>
            <a:br>
              <a:rPr lang="nb-NO"/>
            </a:br>
            <a:br>
              <a:rPr lang="nb-NO"/>
            </a:br>
            <a:r>
              <a:rPr lang="nb-NO">
                <a:hlinkClick r:id="rId6"/>
              </a:rPr>
              <a:t>https://youtu.be/YjprynzE6OU </a:t>
            </a:r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016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5000"/>
    </mc:Choice>
    <mc:Fallback xmlns="">
      <p:transition spd="slow" advClick="0" advTm="4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7F8CADF-F6F1-4D4B-BCDF-875F23FF6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CAN Node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740C9F65-C46D-4046-BA00-269880510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b-NO"/>
              <a:t>Gruppe 5</a:t>
            </a:r>
          </a:p>
          <a:p>
            <a:r>
              <a:rPr lang="nb-NO"/>
              <a:t>DAT220 prosjekt</a:t>
            </a:r>
          </a:p>
          <a:p>
            <a:endParaRPr lang="nb-NO"/>
          </a:p>
          <a:p>
            <a:r>
              <a:rPr lang="nb-NO"/>
              <a:t>Morten Jacobsen og Mohammed </a:t>
            </a:r>
            <a:r>
              <a:rPr lang="nb-NO" err="1"/>
              <a:t>AlRawi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823434F-DC45-EA45-B3B0-8E7819A7D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2</a:t>
            </a:fld>
            <a:endParaRPr lang="nb-NO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B10C103-B1CE-4080-9A02-2A05FD236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2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37"/>
    </mc:Choice>
    <mc:Fallback xmlns="">
      <p:transition spd="slow" advTm="24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Agenda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F79FB4-D3E8-6543-BE67-F7622351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Produkt ide</a:t>
            </a:r>
          </a:p>
          <a:p>
            <a:r>
              <a:rPr lang="nb-NO"/>
              <a:t>Produkt</a:t>
            </a:r>
          </a:p>
          <a:p>
            <a:r>
              <a:rPr lang="nb-NO"/>
              <a:t>Utviklingsmetodikk</a:t>
            </a:r>
          </a:p>
          <a:p>
            <a:r>
              <a:rPr lang="nb-NO"/>
              <a:t>Brukt teknologi</a:t>
            </a:r>
          </a:p>
          <a:p>
            <a:r>
              <a:rPr lang="nb-NO"/>
              <a:t>Implementasjon</a:t>
            </a:r>
          </a:p>
          <a:p>
            <a:r>
              <a:rPr lang="nb-NO"/>
              <a:t>Resultater</a:t>
            </a:r>
          </a:p>
          <a:p>
            <a:r>
              <a:rPr lang="nb-NO"/>
              <a:t>Diskusjon</a:t>
            </a:r>
          </a:p>
          <a:p>
            <a:r>
              <a:rPr lang="nb-NO"/>
              <a:t>Demo</a:t>
            </a:r>
          </a:p>
          <a:p>
            <a:endParaRPr lang="nb-NO"/>
          </a:p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3</a:t>
            </a:fld>
            <a:endParaRPr lang="nb-NO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F28809B-390C-4670-8477-DE62509DF9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85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6"/>
    </mc:Choice>
    <mc:Fallback xmlns="">
      <p:transition spd="slow" advTm="19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Produkt ide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F79FB4-D3E8-6543-BE67-F7622351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nb-NO"/>
              <a:t>Ett av gruppemedlemmene eier en Tesla Model S</a:t>
            </a:r>
          </a:p>
          <a:p>
            <a:pPr>
              <a:lnSpc>
                <a:spcPct val="250000"/>
              </a:lnSpc>
            </a:pPr>
            <a:r>
              <a:rPr lang="nb-NO"/>
              <a:t>Ønsker en mulighet til å vite mer om batteri og BMS (Battery management system)</a:t>
            </a:r>
          </a:p>
          <a:p>
            <a:pPr>
              <a:lnSpc>
                <a:spcPct val="250000"/>
              </a:lnSpc>
            </a:pPr>
            <a:r>
              <a:rPr lang="nb-NO"/>
              <a:t>Inspirert av et lignende produkt som bruker Bluetooth OBD adapter (</a:t>
            </a:r>
            <a:r>
              <a:rPr lang="nb-NO" err="1">
                <a:hlinkClick r:id="rId6"/>
              </a:rPr>
              <a:t>ScanMyTesla</a:t>
            </a:r>
            <a:r>
              <a:rPr lang="nb-NO"/>
              <a:t>)</a:t>
            </a:r>
          </a:p>
          <a:p>
            <a:pPr>
              <a:lnSpc>
                <a:spcPct val="250000"/>
              </a:lnSpc>
            </a:pPr>
            <a:r>
              <a:rPr lang="nb-NO"/>
              <a:t>Markedspotensial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4</a:t>
            </a:fld>
            <a:endParaRPr lang="nb-NO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4E089E-881A-4250-8B0A-37BF5D34A8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9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00"/>
    </mc:Choice>
    <mc:Fallback xmlns="">
      <p:transition spd="slow" advTm="7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Produkt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F79FB4-D3E8-6543-BE67-F7622351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93" y="1825625"/>
            <a:ext cx="5591908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50000"/>
              </a:lnSpc>
            </a:pPr>
            <a:r>
              <a:rPr lang="nb-NO"/>
              <a:t>Skjerm 1 viser temperatur, batteri spenning samt brukbar- og full-kapasitet og lysstyrkejustering.</a:t>
            </a:r>
          </a:p>
          <a:p>
            <a:pPr>
              <a:lnSpc>
                <a:spcPct val="250000"/>
              </a:lnSpc>
            </a:pPr>
            <a:r>
              <a:rPr lang="nb-NO"/>
              <a:t>Skjerm 2 viser Batteri odometer, Resterende energi i batteriet og noen historiske verdier til batteriet</a:t>
            </a:r>
          </a:p>
          <a:p>
            <a:pPr marL="0" indent="0">
              <a:lnSpc>
                <a:spcPct val="250000"/>
              </a:lnSpc>
              <a:buNone/>
            </a:pP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5</a:t>
            </a:fld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E43C20EA-2E83-4372-A485-B4AAB5A33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277" y="532765"/>
            <a:ext cx="4579521" cy="2674620"/>
          </a:xfrm>
          <a:prstGeom prst="rect">
            <a:avLst/>
          </a:prstGeom>
        </p:spPr>
      </p:pic>
      <p:pic>
        <p:nvPicPr>
          <p:cNvPr id="8" name="Bilde 7" descr="Et bilde som inneholder tekst, elektronikk, skjerm, skjermbilde&#10;&#10;Automatisk generert beskrivelse">
            <a:extLst>
              <a:ext uri="{FF2B5EF4-FFF2-40B4-BE49-F238E27FC236}">
                <a16:creationId xmlns:a16="http://schemas.microsoft.com/office/drawing/2014/main" id="{6471D4D4-E152-48FA-9DA2-7B1690007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278" y="3599657"/>
            <a:ext cx="4625340" cy="2667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BBE2775-4287-4BEC-8FAC-6C71D526CC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B700D-BF1B-490A-BB40-A5507C289316}"/>
              </a:ext>
            </a:extLst>
          </p:cNvPr>
          <p:cNvSpPr txBox="1"/>
          <p:nvPr/>
        </p:nvSpPr>
        <p:spPr>
          <a:xfrm>
            <a:off x="7022173" y="3218855"/>
            <a:ext cx="408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Battery Screen</a:t>
            </a:r>
            <a:endParaRPr lang="nb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7ADD7-55B5-4886-B63D-36FC9A00FC5A}"/>
              </a:ext>
            </a:extLst>
          </p:cNvPr>
          <p:cNvSpPr txBox="1"/>
          <p:nvPr/>
        </p:nvSpPr>
        <p:spPr>
          <a:xfrm>
            <a:off x="7045084" y="6282328"/>
            <a:ext cx="408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HistoricalStats Screen</a:t>
            </a:r>
            <a:endParaRPr lang="nb-N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819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33"/>
    </mc:Choice>
    <mc:Fallback xmlns="">
      <p:transition spd="slow" advTm="8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Produkt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F79FB4-D3E8-6543-BE67-F7622351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93" y="1825625"/>
            <a:ext cx="5591908" cy="4351338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nb-NO" dirty="0"/>
              <a:t>Skjerm 3 viser Regenerering, Stator strøm , tap samt opp- og utladning</a:t>
            </a:r>
          </a:p>
          <a:p>
            <a:pPr>
              <a:lnSpc>
                <a:spcPct val="250000"/>
              </a:lnSpc>
            </a:pPr>
            <a:r>
              <a:rPr lang="nb-NO" dirty="0"/>
              <a:t>Skjerm 4 viser Pedal posisjon (inntrykket), Drive Unit kraft, Mekanisk kraft samt dreiemoment.</a:t>
            </a:r>
          </a:p>
          <a:p>
            <a:pPr marL="0" indent="0">
              <a:lnSpc>
                <a:spcPct val="250000"/>
              </a:lnSpc>
              <a:buNone/>
            </a:pPr>
            <a:endParaRPr lang="nb-NO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6028" y="6146218"/>
            <a:ext cx="4578773" cy="365125"/>
          </a:xfrm>
        </p:spPr>
        <p:txBody>
          <a:bodyPr/>
          <a:lstStyle/>
          <a:p>
            <a:pPr algn="ctr"/>
            <a:r>
              <a:rPr lang="nb-NO" sz="1800" dirty="0">
                <a:solidFill>
                  <a:schemeClr val="tx1"/>
                </a:solidFill>
              </a:rPr>
              <a:t>Power Screen</a:t>
            </a:r>
          </a:p>
        </p:txBody>
      </p:sp>
      <p:pic>
        <p:nvPicPr>
          <p:cNvPr id="7" name="Bilde 6" descr="Skjerm 1&#10;&#10;">
            <a:extLst>
              <a:ext uri="{FF2B5EF4-FFF2-40B4-BE49-F238E27FC236}">
                <a16:creationId xmlns:a16="http://schemas.microsoft.com/office/drawing/2014/main" id="{065B786E-6E53-4472-8E10-37624F3A0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028" y="365125"/>
            <a:ext cx="4602480" cy="2644140"/>
          </a:xfrm>
          <a:prstGeom prst="rect">
            <a:avLst/>
          </a:prstGeom>
        </p:spPr>
      </p:pic>
      <p:pic>
        <p:nvPicPr>
          <p:cNvPr id="10" name="Bilde 9" descr="Skjerm 2">
            <a:extLst>
              <a:ext uri="{FF2B5EF4-FFF2-40B4-BE49-F238E27FC236}">
                <a16:creationId xmlns:a16="http://schemas.microsoft.com/office/drawing/2014/main" id="{280399C0-74AF-4FB7-99A9-8118F434D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081" y="3434424"/>
            <a:ext cx="4617720" cy="2651760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E89209D-16F2-4EA5-8F6A-16DA302DE39D}"/>
              </a:ext>
            </a:extLst>
          </p:cNvPr>
          <p:cNvSpPr txBox="1"/>
          <p:nvPr/>
        </p:nvSpPr>
        <p:spPr>
          <a:xfrm>
            <a:off x="7132321" y="3034665"/>
            <a:ext cx="460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ChargeDischarge</a:t>
            </a:r>
            <a:r>
              <a:rPr lang="en-US" dirty="0"/>
              <a:t> Screen</a:t>
            </a:r>
            <a:endParaRPr lang="nb-NO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A46BDDD-9C9B-4227-BD09-FF3FECBA30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905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29"/>
    </mc:Choice>
    <mc:Fallback xmlns="">
      <p:transition spd="slow" advTm="79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Utviklingsmetodikk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F79FB4-D3E8-6543-BE67-F7622351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nb-NO" err="1"/>
              <a:t>Git</a:t>
            </a:r>
            <a:r>
              <a:rPr lang="nb-NO"/>
              <a:t>: </a:t>
            </a:r>
            <a:r>
              <a:rPr lang="nb-NO" err="1"/>
              <a:t>Bitbucket</a:t>
            </a:r>
            <a:r>
              <a:rPr lang="nb-NO"/>
              <a:t>, én </a:t>
            </a:r>
            <a:r>
              <a:rPr lang="nb-NO" err="1"/>
              <a:t>branch</a:t>
            </a:r>
            <a:r>
              <a:rPr lang="nb-NO"/>
              <a:t> for hver </a:t>
            </a:r>
            <a:r>
              <a:rPr lang="nb-NO" err="1"/>
              <a:t>subtask</a:t>
            </a:r>
            <a:endParaRPr lang="nb-NO"/>
          </a:p>
          <a:p>
            <a:pPr>
              <a:lnSpc>
                <a:spcPct val="250000"/>
              </a:lnSpc>
            </a:pPr>
            <a:r>
              <a:rPr lang="nb-NO" err="1"/>
              <a:t>Jira</a:t>
            </a:r>
            <a:r>
              <a:rPr lang="nb-NO"/>
              <a:t> </a:t>
            </a:r>
            <a:r>
              <a:rPr lang="nb-NO" err="1"/>
              <a:t>Kanban</a:t>
            </a:r>
            <a:r>
              <a:rPr lang="nb-NO"/>
              <a:t>: time logging og sprints</a:t>
            </a:r>
          </a:p>
          <a:p>
            <a:pPr>
              <a:lnSpc>
                <a:spcPct val="250000"/>
              </a:lnSpc>
            </a:pPr>
            <a:r>
              <a:rPr lang="nb-NO"/>
              <a:t>Ukentlige møter, møtereferat</a:t>
            </a:r>
          </a:p>
          <a:p>
            <a:pPr>
              <a:lnSpc>
                <a:spcPct val="250000"/>
              </a:lnSpc>
            </a:pPr>
            <a:r>
              <a:rPr lang="nb-NO"/>
              <a:t>Daglige møter eller oppdateringer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7</a:t>
            </a:fld>
            <a:endParaRPr lang="nb-NO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203A31-18C9-4AD0-AA80-70497DE8A2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12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92"/>
    </mc:Choice>
    <mc:Fallback xmlns="">
      <p:transition spd="slow" advTm="52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Brukt teknologi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F79FB4-D3E8-6543-BE67-F7622351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nb-NO"/>
              <a:t>STM32CubeIDE : Utviklingsplattform for ST sine mikrokontrollere</a:t>
            </a:r>
          </a:p>
          <a:p>
            <a:pPr>
              <a:lnSpc>
                <a:spcPct val="250000"/>
              </a:lnSpc>
            </a:pPr>
            <a:r>
              <a:rPr lang="nb-NO" err="1"/>
              <a:t>TouchGFXDesigner</a:t>
            </a:r>
            <a:r>
              <a:rPr lang="nb-NO"/>
              <a:t> : Grensesnitt design</a:t>
            </a:r>
          </a:p>
          <a:p>
            <a:pPr>
              <a:lnSpc>
                <a:spcPct val="250000"/>
              </a:lnSpc>
            </a:pPr>
            <a:r>
              <a:rPr lang="nb-NO" err="1"/>
              <a:t>Latex</a:t>
            </a:r>
            <a:r>
              <a:rPr lang="nb-NO"/>
              <a:t> : Rapportskriving</a:t>
            </a:r>
          </a:p>
          <a:p>
            <a:pPr>
              <a:lnSpc>
                <a:spcPct val="250000"/>
              </a:lnSpc>
            </a:pPr>
            <a:r>
              <a:rPr lang="nb-NO"/>
              <a:t>USB-to-CAN analyser: Feilsøking og testing </a:t>
            </a:r>
            <a:r>
              <a:rPr lang="nb-NO" err="1"/>
              <a:t>ifbm</a:t>
            </a:r>
            <a:r>
              <a:rPr lang="nb-NO"/>
              <a:t>. STM32H7B3I-DK og CAN bus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8</a:t>
            </a:fld>
            <a:endParaRPr lang="nb-NO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9AD13A-5D07-4271-90B4-C3F6B8FA03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2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20"/>
    </mc:Choice>
    <mc:Fallback xmlns="">
      <p:transition spd="slow" advTm="8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474425-9903-8745-B0BD-3DAEDDE9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Implementasjon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8F49B0-8DD4-A04E-87E0-AB5D1775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9FF-35ED-4746-A218-B58892FE7A5D}" type="slidenum">
              <a:rPr lang="nb-NO" smtClean="0"/>
              <a:t>9</a:t>
            </a:fld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BB41BAD-5205-4ABF-8714-64AB5CA7E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468" y="1690688"/>
            <a:ext cx="7433734" cy="407691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15C471D2-833A-4F21-A23F-BE3E066A1F53}"/>
              </a:ext>
            </a:extLst>
          </p:cNvPr>
          <p:cNvSpPr txBox="1"/>
          <p:nvPr/>
        </p:nvSpPr>
        <p:spPr>
          <a:xfrm>
            <a:off x="2040469" y="5901267"/>
            <a:ext cx="743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/>
              <a:t>Doubly</a:t>
            </a:r>
            <a:r>
              <a:rPr lang="nb-NO"/>
              <a:t> </a:t>
            </a:r>
            <a:r>
              <a:rPr lang="nb-NO" err="1"/>
              <a:t>linked</a:t>
            </a:r>
            <a:r>
              <a:rPr lang="nb-NO"/>
              <a:t> list for lagring og behandling av CAN meldinger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2662DE-8467-45E8-9554-6AF21FA3853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9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2194" y="6218238"/>
            <a:ext cx="587406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3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18"/>
    </mc:Choice>
    <mc:Fallback xmlns="">
      <p:transition spd="slow" advTm="4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1|1.3|1.5|2.2|1.5|1.3|1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2|0.1|0.1|1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8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7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4|0.6|3.1|4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3|0.4|1.1|8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5|5.9|5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4|2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5|0.7|0.7|40.1"/>
</p:tagLst>
</file>

<file path=ppt/theme/theme1.xml><?xml version="1.0" encoding="utf-8"?>
<a:theme xmlns:a="http://schemas.openxmlformats.org/drawingml/2006/main" name="UiA - Ly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smal_aase_kompetanse" id="{EE1CA585-96C9-6549-AD62-C1F98B70B7F0}" vid="{B4C9B46E-BCA9-8E4A-BF35-1DCCB59BA24C}"/>
    </a:ext>
  </a:extLst>
</a:theme>
</file>

<file path=ppt/theme/theme2.xml><?xml version="1.0" encoding="utf-8"?>
<a:theme xmlns:a="http://schemas.openxmlformats.org/drawingml/2006/main" name="UiA - mø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smal_aase_kompetanse" id="{EE1CA585-96C9-6549-AD62-C1F98B70B7F0}" vid="{B4C9B46E-BCA9-8E4A-BF35-1DCCB59BA24C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311B67F67D56440A70140B89057B984" ma:contentTypeVersion="2" ma:contentTypeDescription="Opprett et nytt dokument." ma:contentTypeScope="" ma:versionID="e6ecf4c4b3d43a36f6d7b907338f68ef">
  <xsd:schema xmlns:xsd="http://www.w3.org/2001/XMLSchema" xmlns:xs="http://www.w3.org/2001/XMLSchema" xmlns:p="http://schemas.microsoft.com/office/2006/metadata/properties" xmlns:ns2="b714a79a-4059-4f52-8f14-047f249b321d" targetNamespace="http://schemas.microsoft.com/office/2006/metadata/properties" ma:root="true" ma:fieldsID="fabbf8a4b20cdb74e6277c0391332c91" ns2:_="">
    <xsd:import namespace="b714a79a-4059-4f52-8f14-047f249b32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14a79a-4059-4f52-8f14-047f249b32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7728CB-B55B-4B09-9D06-2894C1D1813D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b714a79a-4059-4f52-8f14-047f249b321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D7FEC75-2A59-47B1-9A92-D760A0DAD6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178C5-6E66-4BCB-B02D-E1C475F981E2}">
  <ds:schemaRefs>
    <ds:schemaRef ds:uri="b714a79a-4059-4f52-8f14-047f249b32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1152</TotalTime>
  <Words>1159</Words>
  <Application>Microsoft Office PowerPoint</Application>
  <PresentationFormat>Widescreen</PresentationFormat>
  <Paragraphs>226</Paragraphs>
  <Slides>14</Slides>
  <Notes>12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Arial,Sans-Serif</vt:lpstr>
      <vt:lpstr>Calibri</vt:lpstr>
      <vt:lpstr>Helvetica</vt:lpstr>
      <vt:lpstr>UiA - Lys</vt:lpstr>
      <vt:lpstr>UiA - mørk</vt:lpstr>
      <vt:lpstr>PowerPoint Presentation</vt:lpstr>
      <vt:lpstr>CAN Node</vt:lpstr>
      <vt:lpstr>Agenda</vt:lpstr>
      <vt:lpstr>Produkt ide</vt:lpstr>
      <vt:lpstr>Produkt</vt:lpstr>
      <vt:lpstr>Produkt</vt:lpstr>
      <vt:lpstr>Utviklingsmetodikk</vt:lpstr>
      <vt:lpstr>Brukt teknologi </vt:lpstr>
      <vt:lpstr>Implementasjon</vt:lpstr>
      <vt:lpstr>Implementasjon</vt:lpstr>
      <vt:lpstr>Resultater</vt:lpstr>
      <vt:lpstr>Diskusjon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Thomas Eikeland Fiskå</dc:creator>
  <cp:lastModifiedBy>Morten Jacobsen</cp:lastModifiedBy>
  <cp:revision>16</cp:revision>
  <dcterms:created xsi:type="dcterms:W3CDTF">2019-03-26T09:57:44Z</dcterms:created>
  <dcterms:modified xsi:type="dcterms:W3CDTF">2020-12-18T09:44:46Z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0x0101000311B67F67D56440A70140B89057B984</vt:lpwstr>
  </property>
</Properties>
</file>